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45E56B-2ED1-41A1-AA55-80A32D35262F}"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94545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45E56B-2ED1-41A1-AA55-80A32D35262F}"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330331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45E56B-2ED1-41A1-AA55-80A32D35262F}"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1942731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C8AE-30C9-2597-960C-5E223321F46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75692F8-7C94-5697-BE71-080BC7081CD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8BD2B-1442-C7E3-A461-2E0559519231}"/>
              </a:ext>
            </a:extLst>
          </p:cNvPr>
          <p:cNvSpPr>
            <a:spLocks noGrp="1"/>
          </p:cNvSpPr>
          <p:nvPr>
            <p:ph type="dt" sz="half" idx="10"/>
          </p:nvPr>
        </p:nvSpPr>
        <p:spPr/>
        <p:txBody>
          <a:bodyPr/>
          <a:lstStyle/>
          <a:p>
            <a:fld id="{5945E56B-2ED1-41A1-AA55-80A32D35262F}" type="datetimeFigureOut">
              <a:rPr lang="en-US" smtClean="0"/>
              <a:t>10/23/2024</a:t>
            </a:fld>
            <a:endParaRPr lang="en-US"/>
          </a:p>
        </p:txBody>
      </p:sp>
      <p:sp>
        <p:nvSpPr>
          <p:cNvPr id="5" name="Footer Placeholder 4">
            <a:extLst>
              <a:ext uri="{FF2B5EF4-FFF2-40B4-BE49-F238E27FC236}">
                <a16:creationId xmlns:a16="http://schemas.microsoft.com/office/drawing/2014/main" id="{E962543D-6C6A-1930-4336-E7F40C741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B80C5-834D-DFA0-F0D2-6B571AE9F4A6}"/>
              </a:ext>
            </a:extLst>
          </p:cNvPr>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625118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45E56B-2ED1-41A1-AA55-80A32D35262F}"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284566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45E56B-2ED1-41A1-AA55-80A32D35262F}"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332987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45E56B-2ED1-41A1-AA55-80A32D35262F}"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550248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45E56B-2ED1-41A1-AA55-80A32D35262F}" type="datetimeFigureOut">
              <a:rPr lang="en-US" smtClean="0"/>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112885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45E56B-2ED1-41A1-AA55-80A32D35262F}" type="datetimeFigureOut">
              <a:rPr lang="en-US" smtClean="0"/>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418464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45E56B-2ED1-41A1-AA55-80A32D35262F}" type="datetimeFigureOut">
              <a:rPr lang="en-US" smtClean="0"/>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89438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45E56B-2ED1-41A1-AA55-80A32D35262F}"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4240495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45E56B-2ED1-41A1-AA55-80A32D35262F}"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9A987F-DB74-4C6C-B44F-D7268E0A78EC}" type="slidenum">
              <a:rPr lang="en-US" smtClean="0"/>
              <a:t>‹#›</a:t>
            </a:fld>
            <a:endParaRPr lang="en-US"/>
          </a:p>
        </p:txBody>
      </p:sp>
    </p:spTree>
    <p:extLst>
      <p:ext uri="{BB962C8B-B14F-4D97-AF65-F5344CB8AC3E}">
        <p14:creationId xmlns:p14="http://schemas.microsoft.com/office/powerpoint/2010/main" val="118782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5E56B-2ED1-41A1-AA55-80A32D35262F}" type="datetimeFigureOut">
              <a:rPr lang="en-US" smtClean="0"/>
              <a:t>10/23/2024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9A987F-DB74-4C6C-B44F-D7268E0A78EC}" type="slidenum">
              <a:rPr lang="en-US" smtClean="0"/>
              <a:t>‹#›</a:t>
            </a:fld>
            <a:endParaRPr lang="en-US"/>
          </a:p>
        </p:txBody>
      </p:sp>
    </p:spTree>
    <p:extLst>
      <p:ext uri="{BB962C8B-B14F-4D97-AF65-F5344CB8AC3E}">
        <p14:creationId xmlns:p14="http://schemas.microsoft.com/office/powerpoint/2010/main" val="3522416386"/>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Stock Market Bar Graph">
            <a:extLst>
              <a:ext uri="{FF2B5EF4-FFF2-40B4-BE49-F238E27FC236}">
                <a16:creationId xmlns:a16="http://schemas.microsoft.com/office/drawing/2014/main" id="{EE8A640E-8703-FF8E-24F1-2A10245129B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09E926B2-E3D3-E7E8-08E8-680E5147238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Nvidia Stock Price Analysis</a:t>
            </a:r>
          </a:p>
        </p:txBody>
      </p:sp>
      <p:sp>
        <p:nvSpPr>
          <p:cNvPr id="3" name="Subtitle 2">
            <a:extLst>
              <a:ext uri="{FF2B5EF4-FFF2-40B4-BE49-F238E27FC236}">
                <a16:creationId xmlns:a16="http://schemas.microsoft.com/office/drawing/2014/main" id="{BA7796D9-CF84-1733-8B2F-1EFE7BCA690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An In-Depth Exploration of Stock Price Trends and Forecasts</a:t>
            </a:r>
          </a:p>
        </p:txBody>
      </p:sp>
    </p:spTree>
    <p:extLst>
      <p:ext uri="{BB962C8B-B14F-4D97-AF65-F5344CB8AC3E}">
        <p14:creationId xmlns:p14="http://schemas.microsoft.com/office/powerpoint/2010/main" val="24615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6554710-6AC8-202F-59B7-328382A42983}"/>
              </a:ext>
            </a:extLst>
          </p:cNvPr>
          <p:cNvSpPr>
            <a:spLocks noGrp="1"/>
          </p:cNvSpPr>
          <p:nvPr>
            <p:ph type="title"/>
          </p:nvPr>
        </p:nvSpPr>
        <p:spPr>
          <a:xfrm>
            <a:off x="838200" y="1391619"/>
            <a:ext cx="4905401" cy="4042196"/>
          </a:xfrm>
        </p:spPr>
        <p:txBody>
          <a:bodyPr vert="horz" lIns="91440" tIns="45720" rIns="91440" bIns="45720" rtlCol="0" anchor="ctr">
            <a:normAutofit/>
          </a:bodyPr>
          <a:lstStyle/>
          <a:p>
            <a:pPr algn="ctr"/>
            <a:r>
              <a:rPr lang="en-US" kern="1200">
                <a:solidFill>
                  <a:schemeClr val="bg1"/>
                </a:solidFill>
                <a:latin typeface="+mj-lt"/>
                <a:ea typeface="+mj-ea"/>
                <a:cs typeface="+mj-cs"/>
              </a:rPr>
              <a:t>Time Series Decomposition</a:t>
            </a:r>
          </a:p>
        </p:txBody>
      </p:sp>
      <p:sp>
        <p:nvSpPr>
          <p:cNvPr id="3" name="Text Placeholder 2">
            <a:extLst>
              <a:ext uri="{FF2B5EF4-FFF2-40B4-BE49-F238E27FC236}">
                <a16:creationId xmlns:a16="http://schemas.microsoft.com/office/drawing/2014/main" id="{3EC367BE-2907-52FA-B533-AC290B847BD5}"/>
              </a:ext>
            </a:extLst>
          </p:cNvPr>
          <p:cNvSpPr>
            <a:spLocks noGrp="1"/>
          </p:cNvSpPr>
          <p:nvPr>
            <p:ph type="body" idx="1"/>
          </p:nvPr>
        </p:nvSpPr>
        <p:spPr>
          <a:xfrm>
            <a:off x="6477270" y="1130846"/>
            <a:ext cx="4974771" cy="4351338"/>
          </a:xfrm>
        </p:spPr>
        <p:txBody>
          <a:bodyPr vert="horz" lIns="91440" tIns="45720" rIns="91440" bIns="45720" rtlCol="0">
            <a:normAutofit/>
          </a:bodyPr>
          <a:lstStyle/>
          <a:p>
            <a:r>
              <a:rPr lang="en-US">
                <a:solidFill>
                  <a:schemeClr val="bg1"/>
                </a:solidFill>
              </a:rPr>
              <a:t>Using a time series decomposition, I broke down Nvidia’s stock price data into three components: trend, seasonality, and noise. This allowed me to study the underlying patterns and extract important trends.</a:t>
            </a:r>
          </a:p>
        </p:txBody>
      </p:sp>
    </p:spTree>
    <p:extLst>
      <p:ext uri="{BB962C8B-B14F-4D97-AF65-F5344CB8AC3E}">
        <p14:creationId xmlns:p14="http://schemas.microsoft.com/office/powerpoint/2010/main" val="43532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6FAE438-C9E1-FDA8-5BE7-08118475327A}"/>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kern="1200">
                <a:solidFill>
                  <a:schemeClr val="bg1"/>
                </a:solidFill>
                <a:latin typeface="+mj-lt"/>
                <a:ea typeface="+mj-ea"/>
                <a:cs typeface="+mj-cs"/>
              </a:rPr>
              <a:t>Linear Regression Analysis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CC01FED-89B6-6056-144F-E1D5A771C1CC}"/>
              </a:ext>
            </a:extLst>
          </p:cNvPr>
          <p:cNvSpPr>
            <a:spLocks noGrp="1"/>
          </p:cNvSpPr>
          <p:nvPr>
            <p:ph type="body" idx="1"/>
          </p:nvPr>
        </p:nvSpPr>
        <p:spPr>
          <a:xfrm>
            <a:off x="1392667" y="2398957"/>
            <a:ext cx="9406666" cy="3526144"/>
          </a:xfrm>
        </p:spPr>
        <p:txBody>
          <a:bodyPr vert="horz" lIns="91440" tIns="45720" rIns="91440" bIns="45720" rtlCol="0">
            <a:normAutofit/>
          </a:bodyPr>
          <a:lstStyle/>
          <a:p>
            <a:r>
              <a:rPr lang="en-US" sz="2000">
                <a:solidFill>
                  <a:schemeClr val="bg1"/>
                </a:solidFill>
              </a:rPr>
              <a:t>To predict Nvidia’s future stock prices, I built a linear regression model. The model uses the day index as the predictor and the closing price as the dependent variable. I found that the model gives a good fit with an R-squared value indicating moderate predictive power.</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594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331435D-0FC7-3BBE-BD9D-DC8968922539}"/>
              </a:ext>
            </a:extLst>
          </p:cNvPr>
          <p:cNvSpPr>
            <a:spLocks noGrp="1"/>
          </p:cNvSpPr>
          <p:nvPr>
            <p:ph type="title"/>
          </p:nvPr>
        </p:nvSpPr>
        <p:spPr>
          <a:xfrm>
            <a:off x="1014141" y="1450655"/>
            <a:ext cx="3932030" cy="3956690"/>
          </a:xfrm>
        </p:spPr>
        <p:txBody>
          <a:bodyPr vert="horz" lIns="91440" tIns="45720" rIns="91440" bIns="45720" rtlCol="0" anchor="ctr">
            <a:normAutofit/>
          </a:bodyPr>
          <a:lstStyle/>
          <a:p>
            <a:r>
              <a:rPr lang="en-US" sz="5600" kern="1200">
                <a:solidFill>
                  <a:schemeClr val="bg1"/>
                </a:solidFill>
                <a:latin typeface="+mj-lt"/>
                <a:ea typeface="+mj-ea"/>
                <a:cs typeface="+mj-cs"/>
              </a:rPr>
              <a:t>Visualization of Linear Regression</a:t>
            </a:r>
          </a:p>
        </p:txBody>
      </p:sp>
      <p:cxnSp>
        <p:nvCxnSpPr>
          <p:cNvPr id="15" name="Straight Connector 14">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B836D94-5976-9F9B-09AC-DE4B98391AF5}"/>
              </a:ext>
            </a:extLst>
          </p:cNvPr>
          <p:cNvSpPr>
            <a:spLocks noGrp="1"/>
          </p:cNvSpPr>
          <p:nvPr>
            <p:ph type="body" idx="1"/>
          </p:nvPr>
        </p:nvSpPr>
        <p:spPr>
          <a:xfrm>
            <a:off x="6096000" y="1108061"/>
            <a:ext cx="5008901" cy="4571972"/>
          </a:xfrm>
        </p:spPr>
        <p:txBody>
          <a:bodyPr vert="horz" lIns="91440" tIns="45720" rIns="91440" bIns="45720" rtlCol="0" anchor="ctr">
            <a:normAutofit/>
          </a:bodyPr>
          <a:lstStyle/>
          <a:p>
            <a:r>
              <a:rPr lang="en-US" sz="2000">
                <a:solidFill>
                  <a:schemeClr val="bg1"/>
                </a:solidFill>
              </a:rPr>
              <a:t>Here’s a visual representation of the actual closing prices compared to the predicted prices from my linear regression model.</a:t>
            </a:r>
          </a:p>
        </p:txBody>
      </p:sp>
    </p:spTree>
    <p:extLst>
      <p:ext uri="{BB962C8B-B14F-4D97-AF65-F5344CB8AC3E}">
        <p14:creationId xmlns:p14="http://schemas.microsoft.com/office/powerpoint/2010/main" val="287600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42D4916-5287-91E0-0D13-2BDC1DDB24A1}"/>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Log Transformation</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1CF8EB-000F-27D6-67B2-D800F748A93A}"/>
              </a:ext>
            </a:extLst>
          </p:cNvPr>
          <p:cNvSpPr>
            <a:spLocks noGrp="1"/>
          </p:cNvSpPr>
          <p:nvPr>
            <p:ph type="body" idx="1"/>
          </p:nvPr>
        </p:nvSpPr>
        <p:spPr>
          <a:xfrm>
            <a:off x="897769" y="1909192"/>
            <a:ext cx="4586513" cy="3647710"/>
          </a:xfrm>
        </p:spPr>
        <p:txBody>
          <a:bodyPr vert="horz" lIns="91440" tIns="45720" rIns="91440" bIns="45720" rtlCol="0">
            <a:normAutofit/>
          </a:bodyPr>
          <a:lstStyle/>
          <a:p>
            <a:r>
              <a:rPr lang="en-US" sz="2000">
                <a:solidFill>
                  <a:schemeClr val="bg1"/>
                </a:solidFill>
              </a:rPr>
              <a:t>I applied a log transformation to stabilize the variance of the stock price data. This transformation helps in making the data more linear, which improves the accuracy of the regression model.</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Orange and blue numbers and graphs">
            <a:extLst>
              <a:ext uri="{FF2B5EF4-FFF2-40B4-BE49-F238E27FC236}">
                <a16:creationId xmlns:a16="http://schemas.microsoft.com/office/drawing/2014/main" id="{F5913184-22EA-DAED-5D82-B84B2A6BBACF}"/>
              </a:ext>
            </a:extLst>
          </p:cNvPr>
          <p:cNvPicPr>
            <a:picLocks noChangeAspect="1"/>
          </p:cNvPicPr>
          <p:nvPr/>
        </p:nvPicPr>
        <p:blipFill>
          <a:blip r:embed="rId2"/>
          <a:stretch>
            <a:fillRect/>
          </a:stretch>
        </p:blipFill>
        <p:spPr>
          <a:xfrm>
            <a:off x="6525453" y="1693620"/>
            <a:ext cx="5666547" cy="3470760"/>
          </a:xfrm>
          <a:prstGeom prst="rect">
            <a:avLst/>
          </a:prstGeom>
        </p:spPr>
      </p:pic>
    </p:spTree>
    <p:extLst>
      <p:ext uri="{BB962C8B-B14F-4D97-AF65-F5344CB8AC3E}">
        <p14:creationId xmlns:p14="http://schemas.microsoft.com/office/powerpoint/2010/main" val="1968951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FF9F83B2-2D3E-C231-4D3A-CBC3A955BD6A}"/>
              </a:ext>
            </a:extLst>
          </p:cNvPr>
          <p:cNvSpPr>
            <a:spLocks noGrp="1"/>
          </p:cNvSpPr>
          <p:nvPr>
            <p:ph type="title"/>
          </p:nvPr>
        </p:nvSpPr>
        <p:spPr>
          <a:xfrm>
            <a:off x="1102367" y="1264801"/>
            <a:ext cx="4114571" cy="4296387"/>
          </a:xfrm>
        </p:spPr>
        <p:txBody>
          <a:bodyPr vert="horz" lIns="91440" tIns="45720" rIns="91440" bIns="45720" rtlCol="0" anchor="ctr">
            <a:normAutofit/>
          </a:bodyPr>
          <a:lstStyle/>
          <a:p>
            <a:pPr algn="ctr"/>
            <a:r>
              <a:rPr lang="en-US" kern="1200">
                <a:solidFill>
                  <a:schemeClr val="bg1"/>
                </a:solidFill>
                <a:latin typeface="+mj-lt"/>
                <a:ea typeface="+mj-ea"/>
                <a:cs typeface="+mj-cs"/>
              </a:rPr>
              <a:t>Conclusion</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 Placeholder 2">
            <a:extLst>
              <a:ext uri="{FF2B5EF4-FFF2-40B4-BE49-F238E27FC236}">
                <a16:creationId xmlns:a16="http://schemas.microsoft.com/office/drawing/2014/main" id="{9D243BE2-2486-E0A6-B172-6B7230753CC5}"/>
              </a:ext>
            </a:extLst>
          </p:cNvPr>
          <p:cNvSpPr>
            <a:spLocks noGrp="1"/>
          </p:cNvSpPr>
          <p:nvPr>
            <p:ph type="body" idx="1"/>
          </p:nvPr>
        </p:nvSpPr>
        <p:spPr>
          <a:xfrm>
            <a:off x="6234868" y="1345827"/>
            <a:ext cx="5217173" cy="4351338"/>
          </a:xfrm>
        </p:spPr>
        <p:txBody>
          <a:bodyPr vert="horz" lIns="91440" tIns="45720" rIns="91440" bIns="45720" rtlCol="0">
            <a:normAutofit/>
          </a:bodyPr>
          <a:lstStyle/>
          <a:p>
            <a:r>
              <a:rPr lang="en-US">
                <a:solidFill>
                  <a:schemeClr val="bg1"/>
                </a:solidFill>
              </a:rPr>
              <a:t>In conclusion, this analysis provided insights into Nvidia's stock price trends, volatility, and future predictions. By combining statistical analysis with time series forecasting, I gained a better understanding of the stock's behavior and the potential risks associated with it.</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9102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12C002C-E27E-D72F-E3E8-AB546018C43B}"/>
              </a:ext>
            </a:extLst>
          </p:cNvPr>
          <p:cNvSpPr>
            <a:spLocks noGrp="1"/>
          </p:cNvSpPr>
          <p:nvPr>
            <p:ph type="title"/>
          </p:nvPr>
        </p:nvSpPr>
        <p:spPr>
          <a:xfrm>
            <a:off x="1014141" y="1450655"/>
            <a:ext cx="3932030" cy="3956690"/>
          </a:xfrm>
        </p:spPr>
        <p:txBody>
          <a:bodyPr vert="horz" lIns="91440" tIns="45720" rIns="91440" bIns="45720" rtlCol="0" anchor="ctr">
            <a:normAutofit/>
          </a:bodyPr>
          <a:lstStyle/>
          <a:p>
            <a:r>
              <a:rPr lang="en-US" sz="8000" kern="1200">
                <a:solidFill>
                  <a:schemeClr val="bg1"/>
                </a:solidFill>
                <a:latin typeface="+mj-lt"/>
                <a:ea typeface="+mj-ea"/>
                <a:cs typeface="+mj-cs"/>
              </a:rPr>
              <a:t>Future Work</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F53F5691-7E11-002B-EE3D-477F6A532009}"/>
              </a:ext>
            </a:extLst>
          </p:cNvPr>
          <p:cNvSpPr>
            <a:spLocks noGrp="1"/>
          </p:cNvSpPr>
          <p:nvPr>
            <p:ph type="body" idx="1"/>
          </p:nvPr>
        </p:nvSpPr>
        <p:spPr>
          <a:xfrm>
            <a:off x="6096000" y="1108061"/>
            <a:ext cx="5008901" cy="4571972"/>
          </a:xfrm>
        </p:spPr>
        <p:txBody>
          <a:bodyPr vert="horz" lIns="91440" tIns="45720" rIns="91440" bIns="45720" rtlCol="0" anchor="ctr">
            <a:normAutofit/>
          </a:bodyPr>
          <a:lstStyle/>
          <a:p>
            <a:r>
              <a:rPr lang="en-US" sz="2000">
                <a:solidFill>
                  <a:schemeClr val="bg1"/>
                </a:solidFill>
              </a:rPr>
              <a:t>Moving forward, I plan to extend this analysis by incorporating more complex models like ARIMA or machine learning algorithms. These models may improve prediction accuracy and provide deeper insights into stock price movements.</a:t>
            </a:r>
          </a:p>
        </p:txBody>
      </p:sp>
    </p:spTree>
    <p:extLst>
      <p:ext uri="{BB962C8B-B14F-4D97-AF65-F5344CB8AC3E}">
        <p14:creationId xmlns:p14="http://schemas.microsoft.com/office/powerpoint/2010/main" val="2952353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1430F5E4-14D2-F67C-99F2-6AD92022926C}"/>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Thank You!</a:t>
            </a:r>
          </a:p>
        </p:txBody>
      </p:sp>
      <p:sp>
        <p:nvSpPr>
          <p:cNvPr id="3" name="Subtitle 2">
            <a:extLst>
              <a:ext uri="{FF2B5EF4-FFF2-40B4-BE49-F238E27FC236}">
                <a16:creationId xmlns:a16="http://schemas.microsoft.com/office/drawing/2014/main" id="{4F2AB0E6-815F-B6E9-3CE6-3E1FBD96CDF0}"/>
              </a:ext>
            </a:extLst>
          </p:cNvPr>
          <p:cNvSpPr>
            <a:spLocks noGrp="1"/>
          </p:cNvSpPr>
          <p:nvPr>
            <p:ph type="subTitle" idx="1"/>
          </p:nvPr>
        </p:nvSpPr>
        <p:spPr>
          <a:xfrm>
            <a:off x="1932902" y="3429000"/>
            <a:ext cx="8071697" cy="1655762"/>
          </a:xfrm>
        </p:spPr>
        <p:txBody>
          <a:bodyPr>
            <a:normAutofit/>
          </a:bodyPr>
          <a:lstStyle/>
          <a:p>
            <a:pPr algn="l"/>
            <a:r>
              <a:rPr lang="en-US" sz="3200">
                <a:solidFill>
                  <a:schemeClr val="bg1"/>
                </a:solidFill>
              </a:rPr>
              <a:t>I hope you enjoyed the presentation. I'm happy to answer any questions.</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54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9" name="Rectangle 36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5FF0385-B342-0055-923D-C9009062550A}"/>
              </a:ext>
            </a:extLst>
          </p:cNvPr>
          <p:cNvSpPr>
            <a:spLocks noGrp="1"/>
          </p:cNvSpPr>
          <p:nvPr>
            <p:ph type="title"/>
          </p:nvPr>
        </p:nvSpPr>
        <p:spPr>
          <a:xfrm>
            <a:off x="1295400" y="669925"/>
            <a:ext cx="4800600" cy="1325563"/>
          </a:xfrm>
        </p:spPr>
        <p:txBody>
          <a:bodyPr vert="horz" lIns="91440" tIns="45720" rIns="91440" bIns="45720" rtlCol="0" anchor="b">
            <a:normAutofit/>
          </a:bodyPr>
          <a:lstStyle/>
          <a:p>
            <a:r>
              <a:rPr lang="en-US" kern="1200">
                <a:solidFill>
                  <a:schemeClr val="bg1"/>
                </a:solidFill>
                <a:latin typeface="+mj-lt"/>
                <a:ea typeface="+mj-ea"/>
                <a:cs typeface="+mj-cs"/>
              </a:rPr>
              <a:t>Introduction to the Project</a:t>
            </a: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89885F4-0AFE-A030-02C2-3282D59AC3BE}"/>
              </a:ext>
            </a:extLst>
          </p:cNvPr>
          <p:cNvSpPr>
            <a:spLocks noGrp="1"/>
          </p:cNvSpPr>
          <p:nvPr>
            <p:ph type="body" idx="1"/>
          </p:nvPr>
        </p:nvSpPr>
        <p:spPr>
          <a:xfrm>
            <a:off x="1295400" y="2288833"/>
            <a:ext cx="4800600" cy="3711571"/>
          </a:xfrm>
        </p:spPr>
        <p:txBody>
          <a:bodyPr vert="horz" lIns="91440" tIns="45720" rIns="91440" bIns="45720" rtlCol="0">
            <a:normAutofit/>
          </a:bodyPr>
          <a:lstStyle/>
          <a:p>
            <a:r>
              <a:rPr lang="en-US" sz="2000">
                <a:solidFill>
                  <a:schemeClr val="bg1"/>
                </a:solidFill>
              </a:rPr>
              <a:t>In this project, I performed a statistical analysis of Nvidia's stock price data. I focused on cleaning the dataset, conducting basic and advanced statistical analyses, and generating useful visualizations to understand Nvidia's stock performance.</a:t>
            </a:r>
          </a:p>
        </p:txBody>
      </p:sp>
      <p:pic>
        <p:nvPicPr>
          <p:cNvPr id="5" name="Picture 4" descr="Digital financial graph">
            <a:extLst>
              <a:ext uri="{FF2B5EF4-FFF2-40B4-BE49-F238E27FC236}">
                <a16:creationId xmlns:a16="http://schemas.microsoft.com/office/drawing/2014/main" id="{47C075BC-6189-7E71-F0AE-15D7C749972F}"/>
              </a:ext>
            </a:extLst>
          </p:cNvPr>
          <p:cNvPicPr>
            <a:picLocks noChangeAspect="1"/>
          </p:cNvPicPr>
          <p:nvPr/>
        </p:nvPicPr>
        <p:blipFill>
          <a:blip r:embed="rId2"/>
          <a:stretch>
            <a:fillRect/>
          </a:stretch>
        </p:blipFill>
        <p:spPr>
          <a:xfrm>
            <a:off x="7629727" y="2145857"/>
            <a:ext cx="4562263" cy="2566272"/>
          </a:xfrm>
          <a:prstGeom prst="rect">
            <a:avLst/>
          </a:prstGeom>
        </p:spPr>
      </p:pic>
      <p:cxnSp>
        <p:nvCxnSpPr>
          <p:cNvPr id="13" name="Straight Connector 12">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27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0C79805-E2DF-B705-7A87-13609F105FF6}"/>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Dataset Overview</a:t>
            </a: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259EC62-1ED3-23E6-A3EF-4EC91F993C9E}"/>
              </a:ext>
            </a:extLst>
          </p:cNvPr>
          <p:cNvSpPr>
            <a:spLocks noGrp="1"/>
          </p:cNvSpPr>
          <p:nvPr>
            <p:ph type="body" idx="1"/>
          </p:nvPr>
        </p:nvSpPr>
        <p:spPr>
          <a:xfrm>
            <a:off x="897769" y="1909192"/>
            <a:ext cx="4586513" cy="3647710"/>
          </a:xfrm>
        </p:spPr>
        <p:txBody>
          <a:bodyPr vert="horz" lIns="91440" tIns="45720" rIns="91440" bIns="45720" rtlCol="0">
            <a:normAutofit/>
          </a:bodyPr>
          <a:lstStyle/>
          <a:p>
            <a:r>
              <a:rPr lang="en-US" sz="2000">
                <a:solidFill>
                  <a:schemeClr val="bg1"/>
                </a:solidFill>
              </a:rPr>
              <a:t>The dataset includes daily stock prices of Nvidia. It covers several key attributes like Open, Close, High, Low, and Volume. I also utilized the Date column to track changes over time and derive new statistical insights.</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Picture 16" descr="Financial graphs on a dark display">
            <a:extLst>
              <a:ext uri="{FF2B5EF4-FFF2-40B4-BE49-F238E27FC236}">
                <a16:creationId xmlns:a16="http://schemas.microsoft.com/office/drawing/2014/main" id="{3A0A6E3F-ECF4-2540-556D-3377BB744C3B}"/>
              </a:ext>
            </a:extLst>
          </p:cNvPr>
          <p:cNvPicPr>
            <a:picLocks noChangeAspect="1"/>
          </p:cNvPicPr>
          <p:nvPr/>
        </p:nvPicPr>
        <p:blipFill>
          <a:blip r:embed="rId2"/>
          <a:stretch>
            <a:fillRect/>
          </a:stretch>
        </p:blipFill>
        <p:spPr>
          <a:xfrm>
            <a:off x="6525453" y="1658204"/>
            <a:ext cx="5666547" cy="3541591"/>
          </a:xfrm>
          <a:prstGeom prst="rect">
            <a:avLst/>
          </a:prstGeom>
        </p:spPr>
      </p:pic>
    </p:spTree>
    <p:extLst>
      <p:ext uri="{BB962C8B-B14F-4D97-AF65-F5344CB8AC3E}">
        <p14:creationId xmlns:p14="http://schemas.microsoft.com/office/powerpoint/2010/main" val="1741333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F8B07B0-4746-5415-B5B5-42C6C407F621}"/>
              </a:ext>
            </a:extLst>
          </p:cNvPr>
          <p:cNvSpPr>
            <a:spLocks noGrp="1"/>
          </p:cNvSpPr>
          <p:nvPr>
            <p:ph type="title"/>
          </p:nvPr>
        </p:nvSpPr>
        <p:spPr>
          <a:xfrm>
            <a:off x="1295400" y="669925"/>
            <a:ext cx="4800600" cy="1325563"/>
          </a:xfrm>
        </p:spPr>
        <p:txBody>
          <a:bodyPr vert="horz" lIns="91440" tIns="45720" rIns="91440" bIns="45720" rtlCol="0" anchor="b">
            <a:normAutofit/>
          </a:bodyPr>
          <a:lstStyle/>
          <a:p>
            <a:r>
              <a:rPr lang="en-US" kern="1200">
                <a:solidFill>
                  <a:schemeClr val="bg1"/>
                </a:solidFill>
                <a:latin typeface="+mj-lt"/>
                <a:ea typeface="+mj-ea"/>
                <a:cs typeface="+mj-cs"/>
              </a:rPr>
              <a:t>Data Cleaning</a:t>
            </a: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845E7E9-943B-725A-F663-9A1C2D6012F1}"/>
              </a:ext>
            </a:extLst>
          </p:cNvPr>
          <p:cNvSpPr>
            <a:spLocks noGrp="1"/>
          </p:cNvSpPr>
          <p:nvPr>
            <p:ph type="body" idx="1"/>
          </p:nvPr>
        </p:nvSpPr>
        <p:spPr>
          <a:xfrm>
            <a:off x="1295400" y="2288833"/>
            <a:ext cx="4800600" cy="3711571"/>
          </a:xfrm>
        </p:spPr>
        <p:txBody>
          <a:bodyPr vert="horz" lIns="91440" tIns="45720" rIns="91440" bIns="45720" rtlCol="0">
            <a:normAutofit/>
          </a:bodyPr>
          <a:lstStyle/>
          <a:p>
            <a:r>
              <a:rPr lang="en-US" sz="2000">
                <a:solidFill>
                  <a:schemeClr val="bg1"/>
                </a:solidFill>
              </a:rPr>
              <a:t>Data cleaning is critical in ensuring the analysis is accurate. I removed any missing or invalid data points to avoid biases in the analysis. Additionally, I converted the 'Date' column to an appropriate format for easier time-series analysis.</a:t>
            </a:r>
          </a:p>
        </p:txBody>
      </p:sp>
      <p:pic>
        <p:nvPicPr>
          <p:cNvPr id="5" name="Picture 4" descr="close up of man finger on stock market charts">
            <a:extLst>
              <a:ext uri="{FF2B5EF4-FFF2-40B4-BE49-F238E27FC236}">
                <a16:creationId xmlns:a16="http://schemas.microsoft.com/office/drawing/2014/main" id="{9223296A-F281-6AAE-D91A-3C47AC334A3B}"/>
              </a:ext>
            </a:extLst>
          </p:cNvPr>
          <p:cNvPicPr>
            <a:picLocks noChangeAspect="1"/>
          </p:cNvPicPr>
          <p:nvPr/>
        </p:nvPicPr>
        <p:blipFill>
          <a:blip r:embed="rId2"/>
          <a:stretch>
            <a:fillRect/>
          </a:stretch>
        </p:blipFill>
        <p:spPr>
          <a:xfrm>
            <a:off x="7629727" y="1906338"/>
            <a:ext cx="4562263" cy="3045310"/>
          </a:xfrm>
          <a:prstGeom prst="rect">
            <a:avLst/>
          </a:prstGeom>
        </p:spPr>
      </p:pic>
      <p:cxnSp>
        <p:nvCxnSpPr>
          <p:cNvPr id="13" name="Straight Connector 12">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08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CB05E44-8DA0-6D45-F9CF-0F77D4CFDEC0}"/>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Basic Statistical Analysis</a:t>
            </a:r>
          </a:p>
        </p:txBody>
      </p:sp>
      <p:cxnSp>
        <p:nvCxnSpPr>
          <p:cNvPr id="16" name="Straight Connector 1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05DCF33-62F0-42F8-4C4E-2269690B6BBA}"/>
              </a:ext>
            </a:extLst>
          </p:cNvPr>
          <p:cNvSpPr>
            <a:spLocks noGrp="1"/>
          </p:cNvSpPr>
          <p:nvPr>
            <p:ph type="body" idx="1"/>
          </p:nvPr>
        </p:nvSpPr>
        <p:spPr>
          <a:xfrm>
            <a:off x="897769" y="1909192"/>
            <a:ext cx="4586513" cy="3647710"/>
          </a:xfrm>
        </p:spPr>
        <p:txBody>
          <a:bodyPr vert="horz" lIns="91440" tIns="45720" rIns="91440" bIns="45720" rtlCol="0">
            <a:normAutofit/>
          </a:bodyPr>
          <a:lstStyle/>
          <a:p>
            <a:r>
              <a:rPr lang="en-US" sz="2000">
                <a:solidFill>
                  <a:schemeClr val="bg1"/>
                </a:solidFill>
              </a:rPr>
              <a:t>To start, I calculated key statistics such as the mean and standard deviation for Nvidia's closing prices. These metrics help provide an overview of how the stock behaves on average, and the level of volatility observed in the market.</a:t>
            </a: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Picture 18" descr="Codes on papers">
            <a:extLst>
              <a:ext uri="{FF2B5EF4-FFF2-40B4-BE49-F238E27FC236}">
                <a16:creationId xmlns:a16="http://schemas.microsoft.com/office/drawing/2014/main" id="{59F20AE8-B761-6B9B-09FE-F4E9384557C3}"/>
              </a:ext>
            </a:extLst>
          </p:cNvPr>
          <p:cNvPicPr>
            <a:picLocks noChangeAspect="1"/>
          </p:cNvPicPr>
          <p:nvPr/>
        </p:nvPicPr>
        <p:blipFill>
          <a:blip r:embed="rId2"/>
          <a:stretch>
            <a:fillRect/>
          </a:stretch>
        </p:blipFill>
        <p:spPr>
          <a:xfrm>
            <a:off x="6525453" y="1537790"/>
            <a:ext cx="5666547" cy="3782420"/>
          </a:xfrm>
          <a:prstGeom prst="rect">
            <a:avLst/>
          </a:prstGeom>
        </p:spPr>
      </p:pic>
    </p:spTree>
    <p:extLst>
      <p:ext uri="{BB962C8B-B14F-4D97-AF65-F5344CB8AC3E}">
        <p14:creationId xmlns:p14="http://schemas.microsoft.com/office/powerpoint/2010/main" val="1045398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46C47C8-E62A-F1BB-53D2-3947331354BA}"/>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Correlation Analysis</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F7F1A63-F988-0B72-020D-B1D1998F2260}"/>
              </a:ext>
            </a:extLst>
          </p:cNvPr>
          <p:cNvSpPr>
            <a:spLocks noGrp="1"/>
          </p:cNvSpPr>
          <p:nvPr>
            <p:ph type="body" idx="1"/>
          </p:nvPr>
        </p:nvSpPr>
        <p:spPr>
          <a:xfrm>
            <a:off x="897769" y="1909192"/>
            <a:ext cx="4586513" cy="3647710"/>
          </a:xfrm>
        </p:spPr>
        <p:txBody>
          <a:bodyPr vert="horz" lIns="91440" tIns="45720" rIns="91440" bIns="45720" rtlCol="0">
            <a:normAutofit/>
          </a:bodyPr>
          <a:lstStyle/>
          <a:p>
            <a:r>
              <a:rPr lang="en-US" sz="2000">
                <a:solidFill>
                  <a:schemeClr val="bg1"/>
                </a:solidFill>
              </a:rPr>
              <a:t>I computed the correlation between Nvidia's opening and closing prices. This allows us to understand how much the stock's starting price influences its closing price on a daily basis.</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Magnifying glass showing decling performance">
            <a:extLst>
              <a:ext uri="{FF2B5EF4-FFF2-40B4-BE49-F238E27FC236}">
                <a16:creationId xmlns:a16="http://schemas.microsoft.com/office/drawing/2014/main" id="{ED918385-A98C-8513-3BE4-91A040FFA8FB}"/>
              </a:ext>
            </a:extLst>
          </p:cNvPr>
          <p:cNvPicPr>
            <a:picLocks noChangeAspect="1"/>
          </p:cNvPicPr>
          <p:nvPr/>
        </p:nvPicPr>
        <p:blipFill>
          <a:blip r:embed="rId2"/>
          <a:stretch>
            <a:fillRect/>
          </a:stretch>
        </p:blipFill>
        <p:spPr>
          <a:xfrm>
            <a:off x="6525453" y="1537790"/>
            <a:ext cx="5666547" cy="3782420"/>
          </a:xfrm>
          <a:prstGeom prst="rect">
            <a:avLst/>
          </a:prstGeom>
        </p:spPr>
      </p:pic>
    </p:spTree>
    <p:extLst>
      <p:ext uri="{BB962C8B-B14F-4D97-AF65-F5344CB8AC3E}">
        <p14:creationId xmlns:p14="http://schemas.microsoft.com/office/powerpoint/2010/main" val="924584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CB96092-07D5-736C-2715-1EC839013584}"/>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Moving Averages: SMA &amp; EMA</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E6ABD2A-7AFE-B1F4-5987-C184C178366F}"/>
              </a:ext>
            </a:extLst>
          </p:cNvPr>
          <p:cNvSpPr>
            <a:spLocks noGrp="1"/>
          </p:cNvSpPr>
          <p:nvPr>
            <p:ph type="body" idx="1"/>
          </p:nvPr>
        </p:nvSpPr>
        <p:spPr>
          <a:xfrm>
            <a:off x="897769" y="1909192"/>
            <a:ext cx="4586513" cy="3647710"/>
          </a:xfrm>
        </p:spPr>
        <p:txBody>
          <a:bodyPr vert="horz" lIns="91440" tIns="45720" rIns="91440" bIns="45720" rtlCol="0">
            <a:normAutofit/>
          </a:bodyPr>
          <a:lstStyle/>
          <a:p>
            <a:r>
              <a:rPr lang="en-US" sz="2000">
                <a:solidFill>
                  <a:schemeClr val="bg1"/>
                </a:solidFill>
              </a:rPr>
              <a:t>To identify trends over time, I calculated two key types of moving averages: the Simple Moving Average (SMA) and the Exponential Moving Average (EMA). The SMA gives equal weight to all price points, while the EMA gives more weight to recent prices, providing a smoother trend line.</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Orange and blue numbers and graphs">
            <a:extLst>
              <a:ext uri="{FF2B5EF4-FFF2-40B4-BE49-F238E27FC236}">
                <a16:creationId xmlns:a16="http://schemas.microsoft.com/office/drawing/2014/main" id="{4AA48A21-6885-BE30-74C4-622D110EB3D6}"/>
              </a:ext>
            </a:extLst>
          </p:cNvPr>
          <p:cNvPicPr>
            <a:picLocks noChangeAspect="1"/>
          </p:cNvPicPr>
          <p:nvPr/>
        </p:nvPicPr>
        <p:blipFill>
          <a:blip r:embed="rId2"/>
          <a:stretch>
            <a:fillRect/>
          </a:stretch>
        </p:blipFill>
        <p:spPr>
          <a:xfrm>
            <a:off x="6525453" y="1693620"/>
            <a:ext cx="5666547" cy="3470760"/>
          </a:xfrm>
          <a:prstGeom prst="rect">
            <a:avLst/>
          </a:prstGeom>
        </p:spPr>
      </p:pic>
    </p:spTree>
    <p:extLst>
      <p:ext uri="{BB962C8B-B14F-4D97-AF65-F5344CB8AC3E}">
        <p14:creationId xmlns:p14="http://schemas.microsoft.com/office/powerpoint/2010/main" val="222759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4C0543C-D51C-0AFC-D9E3-266BA9A13358}"/>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Visualization of SMA &amp; EMA</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F29AC29-571D-F4AF-80CA-369EDA3D2B5E}"/>
              </a:ext>
            </a:extLst>
          </p:cNvPr>
          <p:cNvSpPr>
            <a:spLocks noGrp="1"/>
          </p:cNvSpPr>
          <p:nvPr>
            <p:ph type="body" idx="1"/>
          </p:nvPr>
        </p:nvSpPr>
        <p:spPr>
          <a:xfrm>
            <a:off x="897769" y="1909192"/>
            <a:ext cx="4586513" cy="3647710"/>
          </a:xfrm>
        </p:spPr>
        <p:txBody>
          <a:bodyPr vert="horz" lIns="91440" tIns="45720" rIns="91440" bIns="45720" rtlCol="0">
            <a:normAutofit/>
          </a:bodyPr>
          <a:lstStyle/>
          <a:p>
            <a:r>
              <a:rPr lang="en-US" sz="2000">
                <a:solidFill>
                  <a:schemeClr val="bg1"/>
                </a:solidFill>
              </a:rPr>
              <a:t>Here’s a visual representation of Nvidia's closing price along with the SMA and EMA over a 50-day period. This plot shows how the stock's performance evolves over time.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Zigzag indicator line">
            <a:extLst>
              <a:ext uri="{FF2B5EF4-FFF2-40B4-BE49-F238E27FC236}">
                <a16:creationId xmlns:a16="http://schemas.microsoft.com/office/drawing/2014/main" id="{63F1446C-F142-F0FB-831D-7C3D841A05BD}"/>
              </a:ext>
            </a:extLst>
          </p:cNvPr>
          <p:cNvPicPr>
            <a:picLocks noChangeAspect="1"/>
          </p:cNvPicPr>
          <p:nvPr/>
        </p:nvPicPr>
        <p:blipFill>
          <a:blip r:embed="rId2"/>
          <a:srcRect l="17910" r="22756" b="-2"/>
          <a:stretch/>
        </p:blipFill>
        <p:spPr>
          <a:xfrm>
            <a:off x="6525453" y="241540"/>
            <a:ext cx="5666547" cy="6374920"/>
          </a:xfrm>
          <a:prstGeom prst="rect">
            <a:avLst/>
          </a:prstGeom>
        </p:spPr>
      </p:pic>
    </p:spTree>
    <p:extLst>
      <p:ext uri="{BB962C8B-B14F-4D97-AF65-F5344CB8AC3E}">
        <p14:creationId xmlns:p14="http://schemas.microsoft.com/office/powerpoint/2010/main" val="217178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Calculator, pen, compass, money and a paper with graphs printed on it">
            <a:extLst>
              <a:ext uri="{FF2B5EF4-FFF2-40B4-BE49-F238E27FC236}">
                <a16:creationId xmlns:a16="http://schemas.microsoft.com/office/drawing/2014/main" id="{F7C166A4-8462-8982-B27C-D5DFE53939AD}"/>
              </a:ext>
            </a:extLst>
          </p:cNvPr>
          <p:cNvPicPr>
            <a:picLocks noChangeAspect="1"/>
          </p:cNvPicPr>
          <p:nvPr/>
        </p:nvPicPr>
        <p:blipFill>
          <a:blip r:embed="rId2"/>
          <a:srcRect l="28346" r="24123" b="-2"/>
          <a:stretch/>
        </p:blipFill>
        <p:spPr>
          <a:xfrm>
            <a:off x="-1" y="-2"/>
            <a:ext cx="5410198" cy="6858002"/>
          </a:xfrm>
          <a:prstGeom prst="rect">
            <a:avLst/>
          </a:prstGeom>
        </p:spPr>
      </p:pic>
      <p:sp>
        <p:nvSpPr>
          <p:cNvPr id="2" name="Title 1">
            <a:extLst>
              <a:ext uri="{FF2B5EF4-FFF2-40B4-BE49-F238E27FC236}">
                <a16:creationId xmlns:a16="http://schemas.microsoft.com/office/drawing/2014/main" id="{EE1A9A0A-A6CE-67EE-1BE8-049178A0B7AC}"/>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Volatility Analysis</a:t>
            </a:r>
          </a:p>
        </p:txBody>
      </p:sp>
      <p:sp>
        <p:nvSpPr>
          <p:cNvPr id="3" name="Text Placeholder 2">
            <a:extLst>
              <a:ext uri="{FF2B5EF4-FFF2-40B4-BE49-F238E27FC236}">
                <a16:creationId xmlns:a16="http://schemas.microsoft.com/office/drawing/2014/main" id="{699405F2-A1DE-C378-9821-BCBF06CA1EB8}"/>
              </a:ext>
            </a:extLst>
          </p:cNvPr>
          <p:cNvSpPr>
            <a:spLocks noGrp="1"/>
          </p:cNvSpPr>
          <p:nvPr>
            <p:ph type="body" idx="1"/>
          </p:nvPr>
        </p:nvSpPr>
        <p:spPr>
          <a:xfrm>
            <a:off x="6115317" y="2743200"/>
            <a:ext cx="5247340" cy="3496878"/>
          </a:xfrm>
        </p:spPr>
        <p:txBody>
          <a:bodyPr vert="horz" lIns="91440" tIns="45720" rIns="91440" bIns="45720" rtlCol="0" anchor="ctr">
            <a:normAutofit/>
          </a:bodyPr>
          <a:lstStyle/>
          <a:p>
            <a:r>
              <a:rPr lang="en-US" sz="2000"/>
              <a:t>I also analyzed Nvidia’s daily stock price volatility by calculating the daily returns and measuring fluctuations using a rolling standard deviation. This helps to gauge the risk associated with the stock.</a:t>
            </a:r>
          </a:p>
        </p:txBody>
      </p:sp>
    </p:spTree>
    <p:extLst>
      <p:ext uri="{BB962C8B-B14F-4D97-AF65-F5344CB8AC3E}">
        <p14:creationId xmlns:p14="http://schemas.microsoft.com/office/powerpoint/2010/main" val="2741759130"/>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TotalTime>
  <Words>611</Words>
  <Application>Microsoft Office PowerPoint</Application>
  <PresentationFormat>Widescreen</PresentationFormat>
  <Paragraphs>32</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2013 - 2022 Theme</vt:lpstr>
      <vt:lpstr>Nvidia Stock Price Analysis</vt:lpstr>
      <vt:lpstr>Introduction to the Project</vt:lpstr>
      <vt:lpstr>Dataset Overview</vt:lpstr>
      <vt:lpstr>Data Cleaning</vt:lpstr>
      <vt:lpstr>Basic Statistical Analysis</vt:lpstr>
      <vt:lpstr>Correlation Analysis</vt:lpstr>
      <vt:lpstr>Moving Averages: SMA &amp; EMA</vt:lpstr>
      <vt:lpstr>Visualization of SMA &amp; EMA</vt:lpstr>
      <vt:lpstr>Volatility Analysis</vt:lpstr>
      <vt:lpstr>Time Series Decomposition</vt:lpstr>
      <vt:lpstr>Linear Regression Analysis</vt:lpstr>
      <vt:lpstr>Visualization of Linear Regression</vt:lpstr>
      <vt:lpstr>Log Transformation</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Moizuddin Syed Khaja</dc:creator>
  <cp:lastModifiedBy>Moizuddin Syed Khaja</cp:lastModifiedBy>
  <cp:revision>1</cp:revision>
  <dcterms:created xsi:type="dcterms:W3CDTF">2024-10-22T12:10:04Z</dcterms:created>
  <dcterms:modified xsi:type="dcterms:W3CDTF">2024-10-22T12:13:39Z</dcterms:modified>
</cp:coreProperties>
</file>